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8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42F046-6D20-4521-A074-6F87C38B937E}" type="datetimeFigureOut">
              <a:rPr lang="en-IN" smtClean="0"/>
              <a:pPr/>
              <a:t>23-04-2019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644B13-07CE-4B54-A385-92590F0FD9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pPr algn="r"/>
            <a:r>
              <a:rPr lang="en-US" dirty="0" smtClean="0"/>
              <a:t>Lecturer,</a:t>
            </a:r>
          </a:p>
          <a:p>
            <a:pPr algn="r"/>
            <a:r>
              <a:rPr lang="en-US" dirty="0" err="1" smtClean="0"/>
              <a:t>Dept</a:t>
            </a:r>
            <a:r>
              <a:rPr lang="en-US" dirty="0" smtClean="0"/>
              <a:t> of Community Medicine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 POISONING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819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Combines with essential </a:t>
            </a:r>
            <a:r>
              <a:rPr lang="en-US" dirty="0" smtClean="0"/>
              <a:t>SH- groups</a:t>
            </a:r>
            <a:endParaRPr lang="en-US" dirty="0"/>
          </a:p>
          <a:p>
            <a:r>
              <a:rPr lang="en-US" dirty="0"/>
              <a:t>Affects the </a:t>
            </a:r>
            <a:r>
              <a:rPr lang="en-US" dirty="0" err="1"/>
              <a:t>porphyrin</a:t>
            </a:r>
            <a:r>
              <a:rPr lang="en-US" dirty="0"/>
              <a:t> synthesis </a:t>
            </a:r>
          </a:p>
          <a:p>
            <a:r>
              <a:rPr lang="en-US" dirty="0"/>
              <a:t>Carbohydrate metabolism</a:t>
            </a:r>
          </a:p>
          <a:p>
            <a:r>
              <a:rPr lang="en-US" dirty="0" smtClean="0"/>
              <a:t>Membrane permeability </a:t>
            </a:r>
          </a:p>
          <a:p>
            <a:r>
              <a:rPr lang="en-US" dirty="0" smtClean="0"/>
              <a:t>Potassium leakage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144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PICTURE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Toxic effects of Inorganic lead exposure</a:t>
            </a:r>
          </a:p>
          <a:p>
            <a:r>
              <a:rPr lang="en-US" dirty="0" smtClean="0"/>
              <a:t>Abdominal colic</a:t>
            </a:r>
          </a:p>
          <a:p>
            <a:r>
              <a:rPr lang="en-US" dirty="0" smtClean="0"/>
              <a:t>Obstinate constipation</a:t>
            </a:r>
          </a:p>
          <a:p>
            <a:r>
              <a:rPr lang="en-US" dirty="0" smtClean="0"/>
              <a:t>Loss of appetite</a:t>
            </a:r>
          </a:p>
          <a:p>
            <a:r>
              <a:rPr lang="en-US" dirty="0" smtClean="0"/>
              <a:t>Blue lines on gums</a:t>
            </a:r>
          </a:p>
          <a:p>
            <a:r>
              <a:rPr lang="en-US" dirty="0" smtClean="0"/>
              <a:t>Stippling in red cells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Wrist drop</a:t>
            </a:r>
          </a:p>
          <a:p>
            <a:r>
              <a:rPr lang="en-US" dirty="0" smtClean="0"/>
              <a:t>Foot drop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531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Effects of Organic lead compounds</a:t>
            </a:r>
            <a:r>
              <a:rPr lang="en-IN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Affects the CNS</a:t>
            </a:r>
          </a:p>
          <a:p>
            <a:r>
              <a:rPr lang="en-US" dirty="0" smtClean="0"/>
              <a:t>Insomnia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Mental Confusion </a:t>
            </a:r>
          </a:p>
          <a:p>
            <a:r>
              <a:rPr lang="en-US" dirty="0" smtClean="0"/>
              <a:t>Delirium</a:t>
            </a:r>
          </a:p>
        </p:txBody>
      </p:sp>
    </p:spTree>
    <p:extLst>
      <p:ext uri="{BB962C8B-B14F-4D97-AF65-F5344CB8AC3E}">
        <p14:creationId xmlns:p14="http://schemas.microsoft.com/office/powerpoint/2010/main" xmlns="" val="31586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Clinical Features</a:t>
            </a:r>
          </a:p>
          <a:p>
            <a:r>
              <a:rPr lang="en-US" dirty="0" smtClean="0"/>
              <a:t>Laboratory test</a:t>
            </a:r>
          </a:p>
          <a:p>
            <a:pPr marL="0" indent="0">
              <a:buNone/>
            </a:pPr>
            <a:r>
              <a:rPr lang="en-US" dirty="0" smtClean="0"/>
              <a:t>             -</a:t>
            </a:r>
            <a:r>
              <a:rPr lang="en-US" dirty="0" err="1" smtClean="0"/>
              <a:t>Coproporphyrin</a:t>
            </a:r>
            <a:r>
              <a:rPr lang="en-US" dirty="0" smtClean="0"/>
              <a:t> in urine &gt;150 </a:t>
            </a:r>
            <a:r>
              <a:rPr lang="el-GR" dirty="0" smtClean="0"/>
              <a:t>μ</a:t>
            </a:r>
            <a:r>
              <a:rPr lang="en-US" dirty="0" smtClean="0"/>
              <a:t>g/</a:t>
            </a:r>
            <a:r>
              <a:rPr lang="en-US" dirty="0" err="1" smtClean="0"/>
              <a:t>litre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Aminolevulinic</a:t>
            </a:r>
            <a:r>
              <a:rPr lang="en-US" dirty="0" smtClean="0"/>
              <a:t> acid in urine &gt; 5mg/</a:t>
            </a:r>
            <a:r>
              <a:rPr lang="en-US" dirty="0" err="1" smtClean="0"/>
              <a:t>litre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-Lead in blood and urine (0.2 to 0.8 mg )</a:t>
            </a:r>
          </a:p>
          <a:p>
            <a:pPr marL="0" indent="0">
              <a:buNone/>
            </a:pPr>
            <a:r>
              <a:rPr lang="en-US" dirty="0" smtClean="0"/>
              <a:t>              - Basophilic </a:t>
            </a:r>
            <a:r>
              <a:rPr lang="en-US" dirty="0" err="1" smtClean="0"/>
              <a:t>stipling</a:t>
            </a:r>
            <a:r>
              <a:rPr lang="en-US" dirty="0" smtClean="0"/>
              <a:t> of RBC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544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PREVENTIVE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Substitution</a:t>
            </a:r>
          </a:p>
          <a:p>
            <a:r>
              <a:rPr lang="en-US" dirty="0" smtClean="0"/>
              <a:t>Isolation </a:t>
            </a:r>
          </a:p>
          <a:p>
            <a:r>
              <a:rPr lang="en-US" dirty="0" smtClean="0"/>
              <a:t>Local exhaust ventilation</a:t>
            </a:r>
          </a:p>
          <a:p>
            <a:r>
              <a:rPr lang="en-US" dirty="0" smtClean="0"/>
              <a:t>Personal protection</a:t>
            </a:r>
          </a:p>
          <a:p>
            <a:r>
              <a:rPr lang="en-US" dirty="0" smtClean="0"/>
              <a:t>Good house keeping</a:t>
            </a:r>
          </a:p>
          <a:p>
            <a:r>
              <a:rPr lang="en-US" dirty="0" smtClean="0"/>
              <a:t>Working atmosphere</a:t>
            </a:r>
          </a:p>
          <a:p>
            <a:r>
              <a:rPr lang="en-US" dirty="0" smtClean="0"/>
              <a:t>Periodic examination of workers</a:t>
            </a:r>
          </a:p>
          <a:p>
            <a:r>
              <a:rPr lang="en-US" dirty="0" smtClean="0"/>
              <a:t>Personal hygiene</a:t>
            </a:r>
          </a:p>
          <a:p>
            <a:r>
              <a:rPr lang="en-US" dirty="0" smtClean="0"/>
              <a:t>Health Education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969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Prevention of further exposure</a:t>
            </a:r>
          </a:p>
          <a:p>
            <a:r>
              <a:rPr lang="en-US" dirty="0" smtClean="0"/>
              <a:t>Removal of lead from soft tissues</a:t>
            </a:r>
          </a:p>
          <a:p>
            <a:r>
              <a:rPr lang="en-US" dirty="0" smtClean="0"/>
              <a:t>Prevention of recurrence</a:t>
            </a:r>
          </a:p>
          <a:p>
            <a:r>
              <a:rPr lang="en-US" dirty="0" smtClean="0"/>
              <a:t>Early recognition of cases</a:t>
            </a:r>
          </a:p>
          <a:p>
            <a:r>
              <a:rPr lang="en-US" dirty="0" smtClean="0"/>
              <a:t>Saline purge</a:t>
            </a:r>
          </a:p>
          <a:p>
            <a:r>
              <a:rPr lang="en-US" dirty="0" smtClean="0"/>
              <a:t>d-</a:t>
            </a:r>
            <a:r>
              <a:rPr lang="en-US" dirty="0" err="1" smtClean="0"/>
              <a:t>penicillamine</a:t>
            </a:r>
            <a:endParaRPr lang="en-US" dirty="0" smtClean="0"/>
          </a:p>
          <a:p>
            <a:r>
              <a:rPr lang="en-US" dirty="0" smtClean="0"/>
              <a:t>Lead poisoning is a </a:t>
            </a:r>
            <a:r>
              <a:rPr lang="en-US" dirty="0" err="1" smtClean="0"/>
              <a:t>notifiable</a:t>
            </a:r>
            <a:r>
              <a:rPr lang="en-US" dirty="0" smtClean="0"/>
              <a:t> and </a:t>
            </a:r>
            <a:r>
              <a:rPr lang="en-US" dirty="0" err="1" smtClean="0"/>
              <a:t>compensatable</a:t>
            </a:r>
            <a:r>
              <a:rPr lang="en-US" dirty="0" smtClean="0"/>
              <a:t> disease in India since 1924.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326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OCCUPATIONAL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Skin Cancer</a:t>
            </a:r>
          </a:p>
          <a:p>
            <a:r>
              <a:rPr lang="en-US" dirty="0" smtClean="0"/>
              <a:t>Lung Cancer</a:t>
            </a:r>
          </a:p>
          <a:p>
            <a:r>
              <a:rPr lang="en-US" dirty="0" smtClean="0"/>
              <a:t>Cancer Bladder</a:t>
            </a:r>
          </a:p>
          <a:p>
            <a:r>
              <a:rPr lang="en-US" dirty="0" smtClean="0"/>
              <a:t>Leukemia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975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Percival </a:t>
            </a:r>
            <a:r>
              <a:rPr lang="en-US" dirty="0" err="1" smtClean="0"/>
              <a:t>Pott</a:t>
            </a:r>
            <a:r>
              <a:rPr lang="en-US" dirty="0" smtClean="0"/>
              <a:t>- CA Scrotum – Chimney sweeps- 1775.</a:t>
            </a:r>
          </a:p>
          <a:p>
            <a:r>
              <a:rPr lang="en-US" dirty="0" smtClean="0"/>
              <a:t>Coal –tar, X-rays, Certain oils, Dyes</a:t>
            </a:r>
          </a:p>
          <a:p>
            <a:r>
              <a:rPr lang="en-US" dirty="0" smtClean="0"/>
              <a:t>75%- Skin Cancer</a:t>
            </a:r>
          </a:p>
          <a:p>
            <a:r>
              <a:rPr lang="en-US" dirty="0" smtClean="0"/>
              <a:t>Gas workers, Coke Oven workers, Tar Distillers, Oil Refiners, Dye- Stuff Makers, Road makers etc..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236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Gas industry, Asbestos Industry, Nickel &amp; Chromium work, Arsenic roasting plants, Mining in radioactive substance, Cigarette smoking etc..</a:t>
            </a:r>
          </a:p>
          <a:p>
            <a:r>
              <a:rPr lang="en-US" dirty="0" smtClean="0"/>
              <a:t>Arsenic, Beryllium, Isopropyl oil- Carcinogens</a:t>
            </a:r>
          </a:p>
          <a:p>
            <a:r>
              <a:rPr lang="en-US" dirty="0" smtClean="0"/>
              <a:t>&gt;9/10- Tobacco smoking, Air pollution, Occupational hazard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115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BLADDER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noted in aniline industry- 1895</a:t>
            </a:r>
          </a:p>
          <a:p>
            <a:r>
              <a:rPr lang="en-US" dirty="0" smtClean="0"/>
              <a:t>Caused by aromatic amine </a:t>
            </a:r>
            <a:r>
              <a:rPr lang="en-US" dirty="0" err="1" smtClean="0"/>
              <a:t>metabolised</a:t>
            </a:r>
            <a:r>
              <a:rPr lang="en-US" dirty="0" smtClean="0"/>
              <a:t> in the body and excreted in urine</a:t>
            </a:r>
          </a:p>
          <a:p>
            <a:r>
              <a:rPr lang="en-US" dirty="0" smtClean="0"/>
              <a:t>Industries- Dye stuffs, dyeing industry, Rubber, gas and electric cable industry</a:t>
            </a:r>
          </a:p>
          <a:p>
            <a:r>
              <a:rPr lang="en-US" dirty="0" smtClean="0"/>
              <a:t>Carcinogens- Beta-</a:t>
            </a:r>
            <a:r>
              <a:rPr lang="en-US" dirty="0" err="1" smtClean="0"/>
              <a:t>naphthylamines</a:t>
            </a:r>
            <a:r>
              <a:rPr lang="en-US" dirty="0" smtClean="0"/>
              <a:t>, </a:t>
            </a:r>
            <a:r>
              <a:rPr lang="en-US" dirty="0" err="1" smtClean="0"/>
              <a:t>Benzidine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-amino-</a:t>
            </a:r>
            <a:r>
              <a:rPr lang="en-US" dirty="0" err="1" smtClean="0"/>
              <a:t>diphenyl</a:t>
            </a:r>
            <a:r>
              <a:rPr lang="en-US" dirty="0" smtClean="0"/>
              <a:t>, </a:t>
            </a:r>
            <a:r>
              <a:rPr lang="en-US" dirty="0" err="1" smtClean="0"/>
              <a:t>auramine</a:t>
            </a:r>
            <a:r>
              <a:rPr lang="en-US" dirty="0" smtClean="0"/>
              <a:t>, magenta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985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 boiling point</a:t>
            </a:r>
          </a:p>
          <a:p>
            <a:r>
              <a:rPr lang="en-US" dirty="0" smtClean="0"/>
              <a:t>Form alloy</a:t>
            </a:r>
          </a:p>
          <a:p>
            <a:r>
              <a:rPr lang="en-US" dirty="0" smtClean="0"/>
              <a:t>Easily </a:t>
            </a:r>
            <a:r>
              <a:rPr lang="en-US" dirty="0" err="1" smtClean="0"/>
              <a:t>oxidised</a:t>
            </a:r>
            <a:endParaRPr lang="en-US" dirty="0" smtClean="0"/>
          </a:p>
          <a:p>
            <a:r>
              <a:rPr lang="en-US" dirty="0" smtClean="0"/>
              <a:t>Anticorrosive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3353" y="1628800"/>
            <a:ext cx="3622154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91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LEUKAEMIA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Exposure to </a:t>
            </a:r>
            <a:r>
              <a:rPr lang="en-US" dirty="0" err="1" smtClean="0"/>
              <a:t>benzol</a:t>
            </a:r>
            <a:r>
              <a:rPr lang="en-US" dirty="0" smtClean="0"/>
              <a:t>, X-ray, radio-active substance</a:t>
            </a:r>
          </a:p>
          <a:p>
            <a:r>
              <a:rPr lang="en-US" dirty="0" err="1" smtClean="0"/>
              <a:t>Benzol</a:t>
            </a:r>
            <a:r>
              <a:rPr lang="en-US" dirty="0" smtClean="0"/>
              <a:t> is a dangerous chemical which is used as a solvent in many industries</a:t>
            </a:r>
          </a:p>
          <a:p>
            <a:r>
              <a:rPr lang="en-US" dirty="0" smtClean="0"/>
              <a:t>Appear long after exposure has ceased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409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Occupational Cancer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prolonged exposure</a:t>
            </a:r>
          </a:p>
          <a:p>
            <a:r>
              <a:rPr lang="en-US" dirty="0"/>
              <a:t>The period between the exposure and development of disease may be as long as10 to 25 years</a:t>
            </a:r>
          </a:p>
          <a:p>
            <a:r>
              <a:rPr lang="en-US" dirty="0"/>
              <a:t>Disease may develop even after cessation of exposure</a:t>
            </a:r>
          </a:p>
          <a:p>
            <a:r>
              <a:rPr lang="en-US" dirty="0"/>
              <a:t>Average age incidence is earlier in that for cancer in general</a:t>
            </a:r>
          </a:p>
          <a:p>
            <a:r>
              <a:rPr lang="en-US" dirty="0" smtClean="0"/>
              <a:t>Localization </a:t>
            </a:r>
            <a:r>
              <a:rPr lang="en-US" dirty="0"/>
              <a:t>of the </a:t>
            </a:r>
            <a:r>
              <a:rPr lang="en-US" dirty="0" smtClean="0"/>
              <a:t>tumor </a:t>
            </a:r>
            <a:r>
              <a:rPr lang="en-US" dirty="0"/>
              <a:t>is constant </a:t>
            </a:r>
            <a:r>
              <a:rPr lang="en-US" dirty="0" smtClean="0"/>
              <a:t>in any one occupation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996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Elimination or control of industrial carcinogens</a:t>
            </a:r>
          </a:p>
          <a:p>
            <a:r>
              <a:rPr lang="en-US" dirty="0" smtClean="0"/>
              <a:t>Medical examination</a:t>
            </a:r>
          </a:p>
          <a:p>
            <a:r>
              <a:rPr lang="en-US" dirty="0" smtClean="0"/>
              <a:t>Inspection of factories</a:t>
            </a:r>
          </a:p>
          <a:p>
            <a:r>
              <a:rPr lang="en-US" dirty="0" smtClean="0"/>
              <a:t>Notification</a:t>
            </a:r>
          </a:p>
          <a:p>
            <a:r>
              <a:rPr lang="en-US" dirty="0" smtClean="0"/>
              <a:t>Licensing of establishments</a:t>
            </a:r>
          </a:p>
          <a:p>
            <a:r>
              <a:rPr lang="en-US" dirty="0" smtClean="0"/>
              <a:t>Personal hygiene measures</a:t>
            </a:r>
          </a:p>
          <a:p>
            <a:r>
              <a:rPr lang="en-US" dirty="0" smtClean="0"/>
              <a:t>Education of workers and management</a:t>
            </a:r>
          </a:p>
          <a:p>
            <a:r>
              <a:rPr lang="en-US" dirty="0" smtClean="0"/>
              <a:t>Research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877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Compounds- Toxic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Lead arsenate</a:t>
            </a:r>
          </a:p>
          <a:p>
            <a:r>
              <a:rPr lang="en-US" dirty="0" smtClean="0"/>
              <a:t>Lead oxide</a:t>
            </a:r>
          </a:p>
          <a:p>
            <a:r>
              <a:rPr lang="en-US" dirty="0" smtClean="0"/>
              <a:t>Lead carbonate</a:t>
            </a:r>
          </a:p>
          <a:p>
            <a:r>
              <a:rPr lang="en-US" dirty="0" smtClean="0"/>
              <a:t>Lead </a:t>
            </a:r>
            <a:r>
              <a:rPr lang="en-US" dirty="0" err="1" smtClean="0"/>
              <a:t>sulphide</a:t>
            </a:r>
            <a:r>
              <a:rPr lang="en-US" dirty="0" smtClean="0"/>
              <a:t>- least toxic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058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200 industries</a:t>
            </a:r>
          </a:p>
          <a:p>
            <a:r>
              <a:rPr lang="en-US" dirty="0" smtClean="0"/>
              <a:t>Storage batteries</a:t>
            </a:r>
          </a:p>
          <a:p>
            <a:r>
              <a:rPr lang="en-US" dirty="0" smtClean="0"/>
              <a:t>Glass Manufacture</a:t>
            </a:r>
          </a:p>
          <a:p>
            <a:r>
              <a:rPr lang="en-US" dirty="0" smtClean="0"/>
              <a:t>Ship building</a:t>
            </a:r>
          </a:p>
          <a:p>
            <a:r>
              <a:rPr lang="en-US" dirty="0" smtClean="0"/>
              <a:t>Printing &amp;Potteries</a:t>
            </a:r>
          </a:p>
          <a:p>
            <a:r>
              <a:rPr lang="en-US" dirty="0" smtClean="0"/>
              <a:t>Rubber industry etc…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1173" y="1628800"/>
            <a:ext cx="385762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76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 Occupational 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Gasoline</a:t>
            </a:r>
          </a:p>
          <a:p>
            <a:r>
              <a:rPr lang="en-US" dirty="0" smtClean="0"/>
              <a:t>Automobiles</a:t>
            </a:r>
          </a:p>
          <a:p>
            <a:r>
              <a:rPr lang="en-US" dirty="0" smtClean="0"/>
              <a:t>Lead pipes</a:t>
            </a:r>
          </a:p>
          <a:p>
            <a:r>
              <a:rPr lang="en-US" dirty="0" smtClean="0"/>
              <a:t>Toys</a:t>
            </a:r>
          </a:p>
          <a:p>
            <a:r>
              <a:rPr lang="en-US" dirty="0" smtClean="0"/>
              <a:t>Lead paints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1556792"/>
            <a:ext cx="432048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99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Absorption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Inhalation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Ingestion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Skin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283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adult- 150 to 400 mg</a:t>
            </a:r>
          </a:p>
          <a:p>
            <a:r>
              <a:rPr lang="en-US" dirty="0" smtClean="0"/>
              <a:t>Average Blood level- 25 </a:t>
            </a:r>
            <a:r>
              <a:rPr lang="el-GR" dirty="0" smtClean="0"/>
              <a:t>μ</a:t>
            </a:r>
            <a:r>
              <a:rPr lang="en-US" dirty="0" smtClean="0"/>
              <a:t>g/100ml</a:t>
            </a:r>
          </a:p>
          <a:p>
            <a:r>
              <a:rPr lang="en-US" dirty="0" smtClean="0"/>
              <a:t>&gt;70</a:t>
            </a:r>
            <a:r>
              <a:rPr lang="el-GR" b="1" dirty="0"/>
              <a:t> </a:t>
            </a:r>
            <a:r>
              <a:rPr lang="el-GR" dirty="0"/>
              <a:t>μ</a:t>
            </a:r>
            <a:r>
              <a:rPr lang="en-US" dirty="0" smtClean="0"/>
              <a:t>g/100ml shows clinical symptoms</a:t>
            </a:r>
          </a:p>
          <a:p>
            <a:r>
              <a:rPr lang="en-US" dirty="0" smtClean="0"/>
              <a:t>Normal adult ingest about 0.2 to 0.3 mg of lead per day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168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IN THE BODY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95</a:t>
            </a:r>
            <a:r>
              <a:rPr lang="en-US" dirty="0"/>
              <a:t>%  enters the Erythrocytes 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      Liver </a:t>
            </a:r>
            <a:r>
              <a:rPr lang="en-US" dirty="0"/>
              <a:t>&amp; Kidney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dirty="0" smtClean="0"/>
              <a:t>     </a:t>
            </a:r>
            <a:r>
              <a:rPr lang="en-US" dirty="0"/>
              <a:t>Bones</a:t>
            </a:r>
          </a:p>
          <a:p>
            <a:pPr marL="0" indent="0">
              <a:buNone/>
            </a:pPr>
            <a:r>
              <a:rPr lang="en-US" dirty="0"/>
              <a:t>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Soft tissues</a:t>
            </a:r>
          </a:p>
          <a:p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622405" y="2047949"/>
            <a:ext cx="432048" cy="768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622405" y="3284984"/>
            <a:ext cx="432048" cy="768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3682560" y="4509120"/>
            <a:ext cx="432048" cy="768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891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PORPHYRIN SYNTHESIS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268760"/>
            <a:ext cx="8352928" cy="5112568"/>
          </a:xfrm>
        </p:spPr>
      </p:pic>
    </p:spTree>
    <p:extLst>
      <p:ext uri="{BB962C8B-B14F-4D97-AF65-F5344CB8AC3E}">
        <p14:creationId xmlns:p14="http://schemas.microsoft.com/office/powerpoint/2010/main" xmlns="" val="35118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316</TotalTime>
  <Words>510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LEAD POISONING</vt:lpstr>
      <vt:lpstr>Properties</vt:lpstr>
      <vt:lpstr>Lead Compounds- Toxic</vt:lpstr>
      <vt:lpstr>Industrial Uses</vt:lpstr>
      <vt:lpstr>Non- Occupational Sources</vt:lpstr>
      <vt:lpstr>Mode of Absorption</vt:lpstr>
      <vt:lpstr>Body Storage</vt:lpstr>
      <vt:lpstr>DISTRIBUTION IN THE BODY</vt:lpstr>
      <vt:lpstr>PORPHYRIN SYNTHESIS</vt:lpstr>
      <vt:lpstr>Slide 10</vt:lpstr>
      <vt:lpstr>CLINICAL PICTURE</vt:lpstr>
      <vt:lpstr>Slide 12</vt:lpstr>
      <vt:lpstr>DIAGNOSIS</vt:lpstr>
      <vt:lpstr>PREVENTIVE MEASURES</vt:lpstr>
      <vt:lpstr>MANAGEMENT</vt:lpstr>
      <vt:lpstr>OCCUPATIONAL CANCER</vt:lpstr>
      <vt:lpstr>SKIN CANCER</vt:lpstr>
      <vt:lpstr>LUNG CANCER</vt:lpstr>
      <vt:lpstr>CA BLADDER</vt:lpstr>
      <vt:lpstr>LEUKAEMIA</vt:lpstr>
      <vt:lpstr>Characteristics of Occupational Cancer</vt:lpstr>
      <vt:lpstr>CONTROL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POISONING</dc:title>
  <dc:creator>Ajith</dc:creator>
  <cp:lastModifiedBy>New</cp:lastModifiedBy>
  <cp:revision>29</cp:revision>
  <dcterms:created xsi:type="dcterms:W3CDTF">2018-02-16T13:40:48Z</dcterms:created>
  <dcterms:modified xsi:type="dcterms:W3CDTF">2019-04-23T10:58:51Z</dcterms:modified>
</cp:coreProperties>
</file>